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398" r:id="rId4"/>
    <p:sldId id="411" r:id="rId5"/>
    <p:sldId id="465" r:id="rId6"/>
    <p:sldId id="464" r:id="rId7"/>
    <p:sldId id="420" r:id="rId8"/>
    <p:sldId id="419" r:id="rId9"/>
    <p:sldId id="413" r:id="rId10"/>
    <p:sldId id="414" r:id="rId11"/>
    <p:sldId id="466" r:id="rId12"/>
    <p:sldId id="484" r:id="rId13"/>
    <p:sldId id="462" r:id="rId14"/>
    <p:sldId id="485" r:id="rId15"/>
    <p:sldId id="478" r:id="rId16"/>
    <p:sldId id="486" r:id="rId17"/>
    <p:sldId id="479" r:id="rId18"/>
    <p:sldId id="480"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7.png"/><Relationship Id="rId1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0.svg"/><Relationship Id="rId17"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15.png"/><Relationship Id="rId14" Type="http://schemas.openxmlformats.org/officeDocument/2006/relationships/image" Target="../media/image12.sv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3</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Articulate Requirement for OIA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163528" y="923731"/>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a:t>
            </a:r>
            <a:r>
              <a:rPr lang="en-US" sz="2000" dirty="0" smtClean="0"/>
              <a:t>Payment_Status </a:t>
            </a:r>
            <a:r>
              <a:rPr lang="en-US" sz="2000" dirty="0"/>
              <a:t>=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a:t>
            </a:r>
            <a:r>
              <a:rPr lang="en-US" sz="2000" dirty="0" smtClean="0"/>
              <a:t>gross_amount</a:t>
            </a:r>
            <a:r>
              <a:rPr lang="en-US" sz="2000" dirty="0"/>
              <a:t>)</a:t>
            </a:r>
          </a:p>
          <a:p>
            <a:pPr marL="800100" lvl="1" indent="-342900">
              <a:buAutoNum type="arabicPeriod"/>
            </a:pPr>
            <a:r>
              <a:rPr lang="en-US" sz="2000" dirty="0"/>
              <a:t>Business partner information to find which co. </a:t>
            </a:r>
            <a:r>
              <a:rPr lang="en-US" sz="2000" dirty="0" smtClean="0"/>
              <a:t>SNWD_BPA</a:t>
            </a:r>
          </a:p>
          <a:p>
            <a:pPr lvl="1"/>
            <a:endParaRPr lang="en-US" sz="2000" dirty="0"/>
          </a:p>
          <a:p>
            <a:pPr marL="342900" indent="-342900">
              <a:buAutoNum type="arabicPeriod"/>
            </a:pPr>
            <a:r>
              <a:rPr lang="en-US" sz="2000" dirty="0"/>
              <a:t>Classify the customers which are at high </a:t>
            </a:r>
            <a:r>
              <a:rPr lang="en-US" sz="2000" dirty="0" smtClean="0"/>
              <a:t>risk</a:t>
            </a:r>
          </a:p>
          <a:p>
            <a:endParaRPr lang="en-US" sz="2000" dirty="0"/>
          </a:p>
          <a:p>
            <a:r>
              <a:rPr lang="en-US" sz="2000" dirty="0" smtClean="0"/>
              <a:t> 5.   Dunning </a:t>
            </a:r>
            <a:r>
              <a:rPr lang="en-US" sz="2000" dirty="0"/>
              <a:t>– Reminders / calls for making payment</a:t>
            </a:r>
          </a:p>
          <a:p>
            <a:r>
              <a:rPr lang="en-US" sz="2000" dirty="0" smtClean="0"/>
              <a:t>        COLLECT </a:t>
            </a:r>
            <a:r>
              <a:rPr lang="en-US" sz="2000" dirty="0"/>
              <a:t>statement in ABAP.??</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Custom Table for OIA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a:blip r:embed="rId3"/>
          <a:stretch>
            <a:fillRect/>
          </a:stretch>
        </p:blipFill>
        <p:spPr>
          <a:xfrm>
            <a:off x="494831" y="1377554"/>
            <a:ext cx="11129213" cy="4389500"/>
          </a:xfrm>
          <a:prstGeom prst="rect">
            <a:avLst/>
          </a:prstGeom>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3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347868" y="961224"/>
            <a:ext cx="1173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prstClr val="black"/>
                </a:solidFill>
                <a:latin typeface="Calibri"/>
              </a:rPr>
              <a:t> </a:t>
            </a:r>
            <a:r>
              <a:rPr lang="en-US" sz="2400" dirty="0" smtClean="0">
                <a:solidFill>
                  <a:prstClr val="black"/>
                </a:solidFill>
                <a:latin typeface="Calibri"/>
              </a:rPr>
              <a:t>OIA Scenario Code</a:t>
            </a:r>
            <a:endParaRPr lang="en-US" sz="2400" dirty="0">
              <a:solidFill>
                <a:prstClr val="black"/>
              </a:solidFill>
              <a:latin typeface="Calibri"/>
            </a:endParaRPr>
          </a:p>
        </p:txBody>
      </p:sp>
      <p:pic>
        <p:nvPicPr>
          <p:cNvPr id="2050"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997" y="1616061"/>
            <a:ext cx="8412480" cy="47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8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Modeling</a:t>
            </a:r>
            <a:endParaRPr lang="en-US" sz="3600" b="1" dirty="0">
              <a:latin typeface="Cooper Black" panose="0208090404030B020404" pitchFamily="18" charset="0"/>
            </a:endParaRPr>
          </a:p>
        </p:txBody>
      </p:sp>
      <p:sp>
        <p:nvSpPr>
          <p:cNvPr id="7" name="TextBox 6">
            <a:extLst>
              <a:ext uri="{FF2B5EF4-FFF2-40B4-BE49-F238E27FC236}">
                <a16:creationId xmlns="" xmlns:a16="http://schemas.microsoft.com/office/drawing/2014/main" id="{C3D67074-ABBF-4F1F-8F04-07B7C002C1DF}"/>
              </a:ext>
            </a:extLst>
          </p:cNvPr>
          <p:cNvSpPr txBox="1"/>
          <p:nvPr/>
        </p:nvSpPr>
        <p:spPr>
          <a:xfrm>
            <a:off x="347868" y="961224"/>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8201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Models in SAP HANA</a:t>
            </a:r>
            <a:endParaRPr lang="en-US" sz="3600" b="1" dirty="0">
              <a:latin typeface="Cooper Black" panose="0208090404030B020404" pitchFamily="18" charset="0"/>
            </a:endParaRPr>
          </a:p>
        </p:txBody>
      </p:sp>
      <p:sp>
        <p:nvSpPr>
          <p:cNvPr id="17"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18"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19"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Analytic View</a:t>
            </a:r>
            <a:endParaRPr lang="en-US" sz="3600" dirty="0">
              <a:solidFill>
                <a:schemeClr val="bg1"/>
              </a:solidFill>
              <a:latin typeface="Segoe UI" panose="020B0502040204020203" pitchFamily="34" charset="0"/>
              <a:cs typeface="Segoe UI" panose="020B0502040204020203" pitchFamily="34" charset="0"/>
            </a:endParaRPr>
          </a:p>
        </p:txBody>
      </p:sp>
      <p:sp>
        <p:nvSpPr>
          <p:cNvPr id="2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Calculation View</a:t>
            </a:r>
            <a:endParaRPr lang="en-US" sz="3600" dirty="0">
              <a:solidFill>
                <a:schemeClr val="bg1"/>
              </a:solidFill>
              <a:latin typeface="Segoe UI" panose="020B0502040204020203" pitchFamily="34" charset="0"/>
              <a:cs typeface="Segoe UI" panose="020B0502040204020203" pitchFamily="34" charset="0"/>
            </a:endParaRPr>
          </a:p>
        </p:txBody>
      </p:sp>
      <p:sp>
        <p:nvSpPr>
          <p:cNvPr id="2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smtClean="0">
                <a:solidFill>
                  <a:schemeClr val="bg1"/>
                </a:solidFill>
                <a:latin typeface="Segoe UI" panose="020B0502040204020203" pitchFamily="34" charset="0"/>
                <a:cs typeface="Segoe UI" panose="020B0502040204020203" pitchFamily="34" charset="0"/>
              </a:rPr>
              <a:t>Attribute View</a:t>
            </a:r>
            <a:endParaRPr lang="en-US" sz="3600" dirty="0">
              <a:solidFill>
                <a:schemeClr val="bg1"/>
              </a:solidFill>
              <a:latin typeface="Segoe UI" panose="020B0502040204020203" pitchFamily="34" charset="0"/>
              <a:cs typeface="Segoe UI" panose="020B0502040204020203" pitchFamily="34" charset="0"/>
            </a:endParaRPr>
          </a:p>
        </p:txBody>
      </p:sp>
      <p:sp>
        <p:nvSpPr>
          <p:cNvPr id="3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Why 3 Models?</a:t>
            </a:r>
            <a:endParaRPr lang="en-US" sz="3600" b="1" dirty="0">
              <a:latin typeface="Cooper Black" panose="0208090404030B020404" pitchFamily="18" charset="0"/>
            </a:endParaRPr>
          </a:p>
        </p:txBody>
      </p:sp>
      <p:sp>
        <p:nvSpPr>
          <p:cNvPr id="7" name="Rectangle 6">
            <a:extLst>
              <a:ext uri="{FF2B5EF4-FFF2-40B4-BE49-F238E27FC236}">
                <a16:creationId xmlns="" xmlns:a16="http://schemas.microsoft.com/office/drawing/2014/main" id="{041C382D-3DE7-4E9C-ADF7-67C3BF2DBB19}"/>
              </a:ext>
            </a:extLst>
          </p:cNvPr>
          <p:cNvSpPr/>
          <p:nvPr/>
        </p:nvSpPr>
        <p:spPr>
          <a:xfrm>
            <a:off x="289560" y="1787097"/>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Attribute View</a:t>
            </a:r>
          </a:p>
        </p:txBody>
      </p:sp>
      <p:sp>
        <p:nvSpPr>
          <p:cNvPr id="8" name="Rectangle 7">
            <a:extLst>
              <a:ext uri="{FF2B5EF4-FFF2-40B4-BE49-F238E27FC236}">
                <a16:creationId xmlns="" xmlns:a16="http://schemas.microsoft.com/office/drawing/2014/main" id="{EBFD269D-9C9D-45E5-BF45-32CB38B9E1FF}"/>
              </a:ext>
            </a:extLst>
          </p:cNvPr>
          <p:cNvSpPr/>
          <p:nvPr/>
        </p:nvSpPr>
        <p:spPr>
          <a:xfrm>
            <a:off x="4841240" y="1840851"/>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 View</a:t>
            </a:r>
          </a:p>
        </p:txBody>
      </p:sp>
      <p:sp>
        <p:nvSpPr>
          <p:cNvPr id="9" name="Rectangle 8">
            <a:extLst>
              <a:ext uri="{FF2B5EF4-FFF2-40B4-BE49-F238E27FC236}">
                <a16:creationId xmlns="" xmlns:a16="http://schemas.microsoft.com/office/drawing/2014/main" id="{87CC6F64-885A-427B-B4AD-D0BE199FE86F}"/>
              </a:ext>
            </a:extLst>
          </p:cNvPr>
          <p:cNvSpPr/>
          <p:nvPr/>
        </p:nvSpPr>
        <p:spPr>
          <a:xfrm>
            <a:off x="9239250" y="1818405"/>
            <a:ext cx="203454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cxnSp>
        <p:nvCxnSpPr>
          <p:cNvPr id="10" name="Connector: Elbow 10">
            <a:extLst>
              <a:ext uri="{FF2B5EF4-FFF2-40B4-BE49-F238E27FC236}">
                <a16:creationId xmlns="" xmlns:a16="http://schemas.microsoft.com/office/drawing/2014/main" id="{38344C64-050E-489E-82D9-29277D1958C9}"/>
              </a:ext>
            </a:extLst>
          </p:cNvPr>
          <p:cNvCxnSpPr>
            <a:endCxn id="7" idx="0"/>
          </p:cNvCxnSpPr>
          <p:nvPr/>
        </p:nvCxnSpPr>
        <p:spPr>
          <a:xfrm rot="5400000">
            <a:off x="3237736" y="-827327"/>
            <a:ext cx="683518" cy="4545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1">
            <a:extLst>
              <a:ext uri="{FF2B5EF4-FFF2-40B4-BE49-F238E27FC236}">
                <a16:creationId xmlns="" xmlns:a16="http://schemas.microsoft.com/office/drawing/2014/main" id="{9C1631D5-3471-4185-A34E-C6E6BCDB43E2}"/>
              </a:ext>
            </a:extLst>
          </p:cNvPr>
          <p:cNvCxnSpPr>
            <a:endCxn id="8" idx="0"/>
          </p:cNvCxnSpPr>
          <p:nvPr/>
        </p:nvCxnSpPr>
        <p:spPr>
          <a:xfrm rot="16200000" flipH="1">
            <a:off x="5486699" y="1469040"/>
            <a:ext cx="737272"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 xmlns:a16="http://schemas.microsoft.com/office/drawing/2014/main" id="{37F0E588-47A9-46C4-B351-A4427EEBB16F}"/>
              </a:ext>
            </a:extLst>
          </p:cNvPr>
          <p:cNvCxnSpPr>
            <a:endCxn id="9" idx="0"/>
          </p:cNvCxnSpPr>
          <p:nvPr/>
        </p:nvCxnSpPr>
        <p:spPr>
          <a:xfrm rot="16200000" flipH="1">
            <a:off x="7696927" y="-741188"/>
            <a:ext cx="714826" cy="4404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AC5EFB7A-1B74-46F7-BF0D-0A27C6BD17B4}"/>
              </a:ext>
            </a:extLst>
          </p:cNvPr>
          <p:cNvSpPr txBox="1"/>
          <p:nvPr/>
        </p:nvSpPr>
        <p:spPr>
          <a:xfrm>
            <a:off x="289560" y="2705100"/>
            <a:ext cx="4076700" cy="2031325"/>
          </a:xfrm>
          <a:prstGeom prst="rect">
            <a:avLst/>
          </a:prstGeom>
          <a:noFill/>
        </p:spPr>
        <p:txBody>
          <a:bodyPr wrap="square" rtlCol="0">
            <a:spAutoFit/>
          </a:bodyPr>
          <a:lstStyle/>
          <a:p>
            <a:pPr marL="285750" indent="-285750">
              <a:buFontTx/>
              <a:buChar char="-"/>
            </a:pPr>
            <a:r>
              <a:rPr lang="en-US" dirty="0"/>
              <a:t>Processed inside JOIN engine</a:t>
            </a:r>
          </a:p>
          <a:p>
            <a:pPr marL="285750" indent="-285750">
              <a:buFontTx/>
              <a:buChar char="-"/>
            </a:pPr>
            <a:r>
              <a:rPr lang="en-US" dirty="0"/>
              <a:t>Is to read master data and joins must faster than any other views</a:t>
            </a:r>
          </a:p>
          <a:p>
            <a:pPr marL="285750" indent="-285750">
              <a:buFontTx/>
              <a:buChar char="-"/>
            </a:pPr>
            <a:r>
              <a:rPr lang="en-US" dirty="0"/>
              <a:t>We must mark key field while developing attribute views</a:t>
            </a:r>
          </a:p>
          <a:p>
            <a:pPr marL="285750" indent="-285750">
              <a:buFontTx/>
              <a:buChar char="-"/>
            </a:pPr>
            <a:r>
              <a:rPr lang="en-US" dirty="0"/>
              <a:t>Add calculations also</a:t>
            </a:r>
          </a:p>
          <a:p>
            <a:pPr marL="285750" indent="-285750">
              <a:buFontTx/>
              <a:buChar char="-"/>
            </a:pPr>
            <a:r>
              <a:rPr lang="en-US" dirty="0"/>
              <a:t>5 types of Joins</a:t>
            </a:r>
          </a:p>
        </p:txBody>
      </p:sp>
      <p:sp>
        <p:nvSpPr>
          <p:cNvPr id="15" name="TextBox 14">
            <a:extLst>
              <a:ext uri="{FF2B5EF4-FFF2-40B4-BE49-F238E27FC236}">
                <a16:creationId xmlns="" xmlns:a16="http://schemas.microsoft.com/office/drawing/2014/main" id="{4A377C0E-7703-41D9-AB39-9C7B8473AE2B}"/>
              </a:ext>
            </a:extLst>
          </p:cNvPr>
          <p:cNvSpPr txBox="1"/>
          <p:nvPr/>
        </p:nvSpPr>
        <p:spPr>
          <a:xfrm>
            <a:off x="4366260" y="2627111"/>
            <a:ext cx="4076700" cy="2031325"/>
          </a:xfrm>
          <a:prstGeom prst="rect">
            <a:avLst/>
          </a:prstGeom>
          <a:noFill/>
        </p:spPr>
        <p:txBody>
          <a:bodyPr wrap="square" rtlCol="0">
            <a:spAutoFit/>
          </a:bodyPr>
          <a:lstStyle/>
          <a:p>
            <a:pPr marL="285750" indent="-285750">
              <a:buFontTx/>
              <a:buChar char="-"/>
            </a:pPr>
            <a:r>
              <a:rPr lang="en-US" dirty="0"/>
              <a:t>Processed inside OLAP/Analytic engine</a:t>
            </a:r>
          </a:p>
          <a:p>
            <a:pPr marL="285750" indent="-285750">
              <a:buFontTx/>
              <a:buChar char="-"/>
            </a:pPr>
            <a:r>
              <a:rPr lang="en-US" dirty="0"/>
              <a:t>Is to read combination of transaction and master data </a:t>
            </a:r>
          </a:p>
          <a:p>
            <a:pPr marL="285750" indent="-285750">
              <a:buFontTx/>
              <a:buChar char="-"/>
            </a:pPr>
            <a:r>
              <a:rPr lang="en-US" dirty="0"/>
              <a:t>Good performing Aggregations like SUM, MIN, MAX, COUNT, AVG</a:t>
            </a:r>
          </a:p>
          <a:p>
            <a:pPr marL="285750" indent="-285750">
              <a:buFontTx/>
              <a:buChar char="-"/>
            </a:pPr>
            <a:r>
              <a:rPr lang="en-US" dirty="0"/>
              <a:t>Perform Currency conversion</a:t>
            </a:r>
          </a:p>
          <a:p>
            <a:pPr marL="285750" indent="-285750">
              <a:buFontTx/>
              <a:buChar char="-"/>
            </a:pPr>
            <a:r>
              <a:rPr lang="en-US" dirty="0"/>
              <a:t>Run Analytics on top</a:t>
            </a:r>
          </a:p>
        </p:txBody>
      </p:sp>
      <p:sp>
        <p:nvSpPr>
          <p:cNvPr id="16" name="Rectangle 15">
            <a:extLst>
              <a:ext uri="{FF2B5EF4-FFF2-40B4-BE49-F238E27FC236}">
                <a16:creationId xmlns="" xmlns:a16="http://schemas.microsoft.com/office/drawing/2014/main" id="{A45552DF-A7A9-4D9B-B2DC-FED8DE683EDC}"/>
              </a:ext>
            </a:extLst>
          </p:cNvPr>
          <p:cNvSpPr/>
          <p:nvPr/>
        </p:nvSpPr>
        <p:spPr>
          <a:xfrm>
            <a:off x="8374380" y="4957974"/>
            <a:ext cx="1525524" cy="456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a:t>
            </a:r>
          </a:p>
        </p:txBody>
      </p:sp>
      <p:sp>
        <p:nvSpPr>
          <p:cNvPr id="17" name="Rectangle 16">
            <a:extLst>
              <a:ext uri="{FF2B5EF4-FFF2-40B4-BE49-F238E27FC236}">
                <a16:creationId xmlns="" xmlns:a16="http://schemas.microsoft.com/office/drawing/2014/main" id="{BFC8D609-F5FA-4AF3-AADB-F05C0F229157}"/>
              </a:ext>
            </a:extLst>
          </p:cNvPr>
          <p:cNvSpPr/>
          <p:nvPr/>
        </p:nvSpPr>
        <p:spPr>
          <a:xfrm>
            <a:off x="261764" y="5680760"/>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sp>
        <p:nvSpPr>
          <p:cNvPr id="18" name="TextBox 17">
            <a:extLst>
              <a:ext uri="{FF2B5EF4-FFF2-40B4-BE49-F238E27FC236}">
                <a16:creationId xmlns="" xmlns:a16="http://schemas.microsoft.com/office/drawing/2014/main" id="{8FE62C9F-2D74-4706-8FC4-394A6AE85870}"/>
              </a:ext>
            </a:extLst>
          </p:cNvPr>
          <p:cNvSpPr txBox="1"/>
          <p:nvPr/>
        </p:nvSpPr>
        <p:spPr>
          <a:xfrm>
            <a:off x="8442960" y="2627110"/>
            <a:ext cx="4076700" cy="1754326"/>
          </a:xfrm>
          <a:prstGeom prst="rect">
            <a:avLst/>
          </a:prstGeom>
          <a:noFill/>
        </p:spPr>
        <p:txBody>
          <a:bodyPr wrap="square" rtlCol="0">
            <a:spAutoFit/>
          </a:bodyPr>
          <a:lstStyle/>
          <a:p>
            <a:pPr marL="285750" indent="-285750">
              <a:buFontTx/>
              <a:buChar char="-"/>
            </a:pPr>
            <a:r>
              <a:rPr lang="en-US" dirty="0"/>
              <a:t>Most powerful view type</a:t>
            </a:r>
          </a:p>
          <a:p>
            <a:pPr marL="285750" indent="-285750">
              <a:buFontTx/>
              <a:buChar char="-"/>
            </a:pPr>
            <a:r>
              <a:rPr lang="en-US" dirty="0"/>
              <a:t>Multi purpose, read any </a:t>
            </a:r>
            <a:r>
              <a:rPr lang="en-US" dirty="0" smtClean="0"/>
              <a:t>source</a:t>
            </a:r>
          </a:p>
          <a:p>
            <a:r>
              <a:rPr lang="en-US" dirty="0"/>
              <a:t> </a:t>
            </a:r>
            <a:r>
              <a:rPr lang="en-US" dirty="0" smtClean="0"/>
              <a:t>     </a:t>
            </a:r>
            <a:r>
              <a:rPr lang="en-US" dirty="0"/>
              <a:t>table, other view</a:t>
            </a:r>
          </a:p>
          <a:p>
            <a:pPr marL="285750" indent="-285750">
              <a:buFontTx/>
              <a:buChar char="-"/>
            </a:pPr>
            <a:r>
              <a:rPr lang="en-US" dirty="0"/>
              <a:t>Processed in calculation engine</a:t>
            </a:r>
          </a:p>
          <a:p>
            <a:pPr marL="285750" indent="-285750">
              <a:buFontTx/>
              <a:buChar char="-"/>
            </a:pPr>
            <a:r>
              <a:rPr lang="en-US" dirty="0"/>
              <a:t>Have lots of build in functions</a:t>
            </a:r>
          </a:p>
          <a:p>
            <a:pPr marL="285750" indent="-285750">
              <a:buFontTx/>
              <a:buChar char="-"/>
            </a:pPr>
            <a:r>
              <a:rPr lang="en-US" dirty="0"/>
              <a:t>Graphical or Scripted</a:t>
            </a:r>
          </a:p>
        </p:txBody>
      </p:sp>
      <p:sp>
        <p:nvSpPr>
          <p:cNvPr id="19" name="Rectangle 18">
            <a:extLst>
              <a:ext uri="{FF2B5EF4-FFF2-40B4-BE49-F238E27FC236}">
                <a16:creationId xmlns="" xmlns:a16="http://schemas.microsoft.com/office/drawing/2014/main" id="{BD66D1E9-666F-44CD-863B-C5AA7A7523BD}"/>
              </a:ext>
            </a:extLst>
          </p:cNvPr>
          <p:cNvSpPr/>
          <p:nvPr/>
        </p:nvSpPr>
        <p:spPr>
          <a:xfrm>
            <a:off x="10481310" y="4944715"/>
            <a:ext cx="1645920" cy="48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Scripted</a:t>
            </a:r>
          </a:p>
        </p:txBody>
      </p:sp>
      <p:sp>
        <p:nvSpPr>
          <p:cNvPr id="20" name="Rectangle 19">
            <a:extLst>
              <a:ext uri="{FF2B5EF4-FFF2-40B4-BE49-F238E27FC236}">
                <a16:creationId xmlns="" xmlns:a16="http://schemas.microsoft.com/office/drawing/2014/main" id="{D54A7A7D-6DB8-47AD-8301-E55A3391B86D}"/>
              </a:ext>
            </a:extLst>
          </p:cNvPr>
          <p:cNvSpPr/>
          <p:nvPr/>
        </p:nvSpPr>
        <p:spPr>
          <a:xfrm>
            <a:off x="4632960" y="600659"/>
            <a:ext cx="2438400"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 in SAP HANA</a:t>
            </a:r>
          </a:p>
        </p:txBody>
      </p:sp>
      <p:cxnSp>
        <p:nvCxnSpPr>
          <p:cNvPr id="5" name="Elbow Connector 4"/>
          <p:cNvCxnSpPr>
            <a:stCxn id="18" idx="2"/>
            <a:endCxn id="16" idx="0"/>
          </p:cNvCxnSpPr>
          <p:nvPr/>
        </p:nvCxnSpPr>
        <p:spPr>
          <a:xfrm rot="5400000">
            <a:off x="9520957" y="3997621"/>
            <a:ext cx="576538" cy="1344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a:endCxn id="19" idx="0"/>
          </p:cNvCxnSpPr>
          <p:nvPr/>
        </p:nvCxnSpPr>
        <p:spPr>
          <a:xfrm rot="16200000" flipH="1">
            <a:off x="10611151" y="4251595"/>
            <a:ext cx="563279" cy="8229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 xmlns:a16="http://schemas.microsoft.com/office/drawing/2014/main"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 xmlns:a16="http://schemas.microsoft.com/office/drawing/2014/main"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 xmlns:a16="http://schemas.microsoft.com/office/drawing/2014/main"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 xmlns:a16="http://schemas.microsoft.com/office/drawing/2014/main"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 xmlns:a16="http://schemas.microsoft.com/office/drawing/2014/main"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1"/>
                </a:solidFill>
              </a:rPr>
              <a:t> </a:t>
            </a:r>
            <a:r>
              <a:rPr lang="en-US" sz="1400" b="1" dirty="0">
                <a:solidFill>
                  <a:schemeClr val="accent1"/>
                </a:solidFill>
              </a:rPr>
              <a:t>02</a:t>
            </a:r>
          </a:p>
          <a:p>
            <a:pPr algn="ctr"/>
            <a:r>
              <a:rPr lang="en-US" sz="1600" b="1" dirty="0" smtClean="0">
                <a:solidFill>
                  <a:schemeClr val="tx1"/>
                </a:solidFill>
              </a:rPr>
              <a:t>Left Outer </a:t>
            </a:r>
            <a:r>
              <a:rPr lang="en-US" sz="1600" b="1" dirty="0">
                <a:solidFill>
                  <a:schemeClr val="tx1"/>
                </a:solidFill>
              </a:rPr>
              <a:t>join</a:t>
            </a:r>
            <a:endParaRPr lang="en-US" sz="1600" dirty="0">
              <a:solidFill>
                <a:schemeClr val="tx1"/>
              </a:solidFill>
            </a:endParaRPr>
          </a:p>
        </p:txBody>
      </p:sp>
      <p:sp>
        <p:nvSpPr>
          <p:cNvPr id="35"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tx2"/>
                </a:solidFill>
              </a:rPr>
              <a:t> </a:t>
            </a:r>
            <a:r>
              <a:rPr lang="en-US" sz="1400" b="1" dirty="0">
                <a:solidFill>
                  <a:schemeClr val="tx2"/>
                </a:solidFill>
              </a:rPr>
              <a:t>01</a:t>
            </a:r>
          </a:p>
          <a:p>
            <a:pPr algn="ctr"/>
            <a:r>
              <a:rPr lang="en-US" sz="1600" b="1" dirty="0">
                <a:solidFill>
                  <a:schemeClr val="tx1"/>
                </a:solidFill>
              </a:rPr>
              <a:t>Inner </a:t>
            </a:r>
            <a:r>
              <a:rPr lang="en-US" sz="1600" b="1" dirty="0" smtClean="0">
                <a:solidFill>
                  <a:schemeClr val="tx1"/>
                </a:solidFill>
              </a:rPr>
              <a:t>join</a:t>
            </a:r>
            <a:endParaRPr lang="en-US" sz="1600" dirty="0">
              <a:solidFill>
                <a:schemeClr val="tx1"/>
              </a:solidFill>
            </a:endParaRPr>
          </a:p>
        </p:txBody>
      </p:sp>
      <p:sp>
        <p:nvSpPr>
          <p:cNvPr id="44"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3"/>
                </a:solidFill>
              </a:rPr>
              <a:t> </a:t>
            </a:r>
            <a:r>
              <a:rPr lang="en-US" sz="1400" b="1" dirty="0">
                <a:solidFill>
                  <a:schemeClr val="accent3"/>
                </a:solidFill>
              </a:rPr>
              <a:t>04</a:t>
            </a:r>
          </a:p>
          <a:p>
            <a:pPr algn="ctr"/>
            <a:r>
              <a:rPr lang="en-US" sz="1600" b="1" dirty="0" smtClean="0">
                <a:solidFill>
                  <a:schemeClr val="tx1"/>
                </a:solidFill>
              </a:rPr>
              <a:t>Temporal join</a:t>
            </a:r>
            <a:endParaRPr lang="en-US" sz="1600" b="1" dirty="0">
              <a:solidFill>
                <a:schemeClr val="tx1"/>
              </a:solidFill>
            </a:endParaRPr>
          </a:p>
        </p:txBody>
      </p:sp>
      <p:sp>
        <p:nvSpPr>
          <p:cNvPr id="47"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6"/>
                </a:solidFill>
              </a:rPr>
              <a:t> </a:t>
            </a:r>
            <a:r>
              <a:rPr lang="en-US" sz="1400" b="1" dirty="0">
                <a:solidFill>
                  <a:schemeClr val="accent6"/>
                </a:solidFill>
              </a:rPr>
              <a:t>07</a:t>
            </a:r>
          </a:p>
          <a:p>
            <a:pPr algn="ctr"/>
            <a:r>
              <a:rPr lang="en-US" sz="1600" b="1" dirty="0" smtClean="0">
                <a:solidFill>
                  <a:schemeClr val="tx1"/>
                </a:solidFill>
              </a:rPr>
              <a:t>Text join</a:t>
            </a:r>
            <a:endParaRPr lang="en-US" sz="1600" b="1" dirty="0">
              <a:solidFill>
                <a:schemeClr val="tx1"/>
              </a:solidFill>
            </a:endParaRPr>
          </a:p>
        </p:txBody>
      </p:sp>
      <p:sp>
        <p:nvSpPr>
          <p:cNvPr id="68"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tx2"/>
                </a:solidFill>
              </a:rPr>
              <a:t> </a:t>
            </a:r>
            <a:r>
              <a:rPr lang="en-US" sz="1400" b="1" dirty="0">
                <a:solidFill>
                  <a:schemeClr val="tx2"/>
                </a:solidFill>
              </a:rPr>
              <a:t>08</a:t>
            </a:r>
          </a:p>
          <a:p>
            <a:pPr algn="ctr"/>
            <a:r>
              <a:rPr lang="en-US" sz="1600" b="1" dirty="0" smtClean="0">
                <a:solidFill>
                  <a:schemeClr val="tx1"/>
                </a:solidFill>
              </a:rPr>
              <a:t>Referential join</a:t>
            </a:r>
            <a:endParaRPr lang="en-US" sz="1600" b="1" dirty="0">
              <a:solidFill>
                <a:schemeClr val="tx1"/>
              </a:solidFill>
            </a:endParaRPr>
          </a:p>
        </p:txBody>
      </p:sp>
      <p:sp>
        <p:nvSpPr>
          <p:cNvPr id="69"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4"/>
                </a:solidFill>
              </a:rPr>
              <a:t> </a:t>
            </a:r>
            <a:r>
              <a:rPr lang="en-US" sz="1400" b="1" dirty="0">
                <a:solidFill>
                  <a:schemeClr val="accent4"/>
                </a:solidFill>
              </a:rPr>
              <a:t>05</a:t>
            </a:r>
          </a:p>
          <a:p>
            <a:pPr algn="ctr"/>
            <a:r>
              <a:rPr lang="en-US" sz="1600" b="1" dirty="0" smtClean="0">
                <a:solidFill>
                  <a:schemeClr val="tx1"/>
                </a:solidFill>
              </a:rPr>
              <a:t>Spatial join</a:t>
            </a:r>
            <a:endParaRPr lang="en-US" sz="1600" b="1" dirty="0">
              <a:solidFill>
                <a:schemeClr val="tx1"/>
              </a:solidFill>
            </a:endParaRPr>
          </a:p>
        </p:txBody>
      </p:sp>
      <p:sp>
        <p:nvSpPr>
          <p:cNvPr id="70"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5"/>
                </a:solidFill>
              </a:rPr>
              <a:t> 06</a:t>
            </a:r>
          </a:p>
          <a:p>
            <a:pPr algn="ctr"/>
            <a:r>
              <a:rPr lang="en-US" sz="1600" b="1" dirty="0" smtClean="0">
                <a:solidFill>
                  <a:schemeClr val="tx1"/>
                </a:solidFill>
              </a:rPr>
              <a:t>Star join</a:t>
            </a:r>
            <a:endParaRPr lang="en-US" sz="1600" b="1" dirty="0">
              <a:solidFill>
                <a:schemeClr val="tx1"/>
              </a:solidFill>
            </a:endParaRPr>
          </a:p>
        </p:txBody>
      </p:sp>
      <p:sp>
        <p:nvSpPr>
          <p:cNvPr id="71" name="Oval 70">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chemeClr val="accent2"/>
                </a:solidFill>
              </a:rPr>
              <a:t> </a:t>
            </a:r>
            <a:r>
              <a:rPr lang="en-US" sz="1400" b="1" dirty="0">
                <a:solidFill>
                  <a:schemeClr val="accent2"/>
                </a:solidFill>
              </a:rPr>
              <a:t>03</a:t>
            </a:r>
          </a:p>
          <a:p>
            <a:pPr algn="ctr"/>
            <a:r>
              <a:rPr lang="en-US" sz="1600" b="1" dirty="0" smtClean="0">
                <a:solidFill>
                  <a:schemeClr val="tx1"/>
                </a:solidFill>
              </a:rPr>
              <a:t>Right Outer join</a:t>
            </a:r>
            <a:endParaRPr lang="en-US" sz="1600" b="1" dirty="0">
              <a:solidFill>
                <a:schemeClr val="tx1"/>
              </a:solidFill>
            </a:endParaRPr>
          </a:p>
        </p:txBody>
      </p:sp>
    </p:spTree>
    <p:extLst>
      <p:ext uri="{BB962C8B-B14F-4D97-AF65-F5344CB8AC3E}">
        <p14:creationId xmlns:p14="http://schemas.microsoft.com/office/powerpoint/2010/main" val="124327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Classification of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163528" y="923731"/>
            <a:ext cx="11900954"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table</a:t>
            </a:r>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 xmlns:a16="http://schemas.microsoft.com/office/drawing/2014/main" id="{46BB5A72-772F-4FF5-893D-85746A8F5A84}"/>
              </a:ext>
            </a:extLst>
          </p:cNvPr>
          <p:cNvSpPr/>
          <p:nvPr/>
        </p:nvSpPr>
        <p:spPr>
          <a:xfrm>
            <a:off x="756138"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 xmlns:a16="http://schemas.microsoft.com/office/drawing/2014/main" id="{11DADE68-6412-4FD7-830C-7A08F1F4A550}"/>
              </a:ext>
            </a:extLst>
          </p:cNvPr>
          <p:cNvSpPr/>
          <p:nvPr/>
        </p:nvSpPr>
        <p:spPr>
          <a:xfrm>
            <a:off x="1409700" y="133643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 xmlns:a16="http://schemas.microsoft.com/office/drawing/2014/main" id="{6852F936-0D75-4E44-AA9F-0234916F0CC3}"/>
              </a:ext>
            </a:extLst>
          </p:cNvPr>
          <p:cNvSpPr/>
          <p:nvPr/>
        </p:nvSpPr>
        <p:spPr>
          <a:xfrm>
            <a:off x="756138" y="259319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 xmlns:a16="http://schemas.microsoft.com/office/drawing/2014/main" id="{33753180-8C29-49DF-8DAF-708616CC4FF0}"/>
              </a:ext>
            </a:extLst>
          </p:cNvPr>
          <p:cNvSpPr/>
          <p:nvPr/>
        </p:nvSpPr>
        <p:spPr>
          <a:xfrm>
            <a:off x="1383323" y="259319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 xmlns:a16="http://schemas.microsoft.com/office/drawing/2014/main" id="{92ACDF86-5275-48CC-9C9D-6833DCD1A0B3}"/>
              </a:ext>
            </a:extLst>
          </p:cNvPr>
          <p:cNvSpPr/>
          <p:nvPr/>
        </p:nvSpPr>
        <p:spPr>
          <a:xfrm>
            <a:off x="753208" y="367276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 xmlns:a16="http://schemas.microsoft.com/office/drawing/2014/main" id="{3ACCB32A-B2B5-4621-8E51-1626B518D706}"/>
              </a:ext>
            </a:extLst>
          </p:cNvPr>
          <p:cNvSpPr/>
          <p:nvPr/>
        </p:nvSpPr>
        <p:spPr>
          <a:xfrm>
            <a:off x="1383323" y="3672761"/>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Classification of Joins in HANA</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t>
            </a:r>
            <a:r>
              <a:rPr lang="en-US" dirty="0" smtClean="0"/>
              <a:t>are</a:t>
            </a:r>
          </a:p>
          <a:p>
            <a:r>
              <a:rPr lang="en-US" dirty="0" smtClean="0"/>
              <a:t> </a:t>
            </a:r>
            <a:r>
              <a:rPr lang="en-US" dirty="0"/>
              <a:t>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1" name="Table 10">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2" name="Straight Connector 11">
            <a:extLst>
              <a:ext uri="{FF2B5EF4-FFF2-40B4-BE49-F238E27FC236}">
                <a16:creationId xmlns=""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FFC2F8-77B3-4486-AECB-EFC8CC939F41}"/>
              </a:ext>
            </a:extLst>
          </p:cNvPr>
          <p:cNvSpPr txBox="1"/>
          <p:nvPr/>
        </p:nvSpPr>
        <p:spPr>
          <a:xfrm>
            <a:off x="68580"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b="1" i="0" u="none" strike="noStrike" kern="1200" cap="none" spc="0" normalizeH="0" baseline="0" noProof="0" dirty="0" smtClean="0">
                <a:ln>
                  <a:noFill/>
                </a:ln>
                <a:solidFill>
                  <a:prstClr val="black"/>
                </a:solidFill>
                <a:effectLst/>
                <a:uLnTx/>
                <a:uFillTx/>
                <a:latin typeface="Cooper Black" panose="0208090404030B020404" pitchFamily="18" charset="0"/>
              </a:rPr>
              <a:t>3</a:t>
            </a:r>
            <a:endParaRPr kumimoji="0" lang="en-US" sz="44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29345"/>
            <a:ext cx="11696243" cy="5847755"/>
          </a:xfrm>
          <a:prstGeom prst="rect">
            <a:avLst/>
          </a:prstGeom>
          <a:noFill/>
        </p:spPr>
        <p:txBody>
          <a:bodyPr wrap="square" rtlCol="0">
            <a:spAutoFit/>
          </a:bodyPr>
          <a:lstStyle/>
          <a:p>
            <a:pPr marL="742950" lvl="1" indent="-285750">
              <a:buFont typeface="Arial" panose="020B0604020202020204" pitchFamily="34" charset="0"/>
              <a:buChar char="•"/>
            </a:pPr>
            <a:r>
              <a:rPr lang="en-US" i="1" dirty="0"/>
              <a:t>Performance Guideline  for ABAP CODE</a:t>
            </a:r>
          </a:p>
          <a:p>
            <a:pPr marL="742950" lvl="1" indent="-285750">
              <a:buFont typeface="Arial" panose="020B0604020202020204" pitchFamily="34" charset="0"/>
              <a:buChar char="•"/>
            </a:pPr>
            <a:r>
              <a:rPr lang="en-US" i="1" dirty="0"/>
              <a:t>Describing SQLM (SQL Monitor)</a:t>
            </a:r>
          </a:p>
          <a:p>
            <a:pPr marL="742950" lvl="1" indent="-285750">
              <a:buFont typeface="Arial" panose="020B0604020202020204" pitchFamily="34" charset="0"/>
              <a:buChar char="•"/>
            </a:pPr>
            <a:r>
              <a:rPr lang="en-US" i="1" dirty="0"/>
              <a:t>Understanding Code inspector variants</a:t>
            </a:r>
          </a:p>
          <a:p>
            <a:pPr marL="742950" lvl="1" indent="-285750">
              <a:buFont typeface="Arial" panose="020B0604020202020204" pitchFamily="34" charset="0"/>
              <a:buChar char="•"/>
            </a:pPr>
            <a:r>
              <a:rPr lang="en-US" i="1" dirty="0"/>
              <a:t>Describing Data Migration Point</a:t>
            </a:r>
          </a:p>
          <a:p>
            <a:pPr marL="742950" lvl="1" indent="-285750">
              <a:buFont typeface="Arial" panose="020B0604020202020204" pitchFamily="34" charset="0"/>
              <a:buChar char="•"/>
            </a:pPr>
            <a:r>
              <a:rPr lang="en-US" i="1" dirty="0"/>
              <a:t>Static check with SQL performance </a:t>
            </a:r>
            <a:endParaRPr lang="en-US" i="1" dirty="0" smtClean="0"/>
          </a:p>
          <a:p>
            <a:pPr marL="742950" lvl="1" indent="-285750">
              <a:buFont typeface="Arial" panose="020B0604020202020204" pitchFamily="34" charset="0"/>
              <a:buChar char="•"/>
            </a:pPr>
            <a:r>
              <a:rPr lang="en-US" i="1" dirty="0" smtClean="0"/>
              <a:t>SQL performance Tuning work list monitor ( SWLT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prstClr val="black"/>
                </a:solidFill>
                <a:effectLst/>
                <a:uLnTx/>
                <a:uFillTx/>
                <a:latin typeface="Calibri" panose="020F0502020204030204"/>
                <a:ea typeface="+mn-ea"/>
                <a:cs typeface="+mn-cs"/>
              </a:rPr>
              <a:t>---Break---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kumimoji="0" lang="en-US" sz="1600" i="1" u="none" strike="noStrike" kern="1200" cap="none" spc="0" normalizeH="0" baseline="0" noProof="0" dirty="0" smtClean="0">
                <a:ln>
                  <a:noFill/>
                </a:ln>
                <a:solidFill>
                  <a:prstClr val="black"/>
                </a:solidFill>
                <a:effectLst/>
                <a:uLnTx/>
                <a:uFillTx/>
              </a:rPr>
              <a:t> </a:t>
            </a:r>
            <a:r>
              <a:rPr lang="en-US" i="1" dirty="0"/>
              <a:t>OIA Scenario ( Open Item Analysis )</a:t>
            </a:r>
          </a:p>
          <a:p>
            <a:pPr marL="742950" lvl="1" indent="-285750">
              <a:buFont typeface="Arial" panose="020B0604020202020204" pitchFamily="34" charset="0"/>
              <a:buChar char="•"/>
            </a:pPr>
            <a:r>
              <a:rPr lang="en-US" i="1" dirty="0"/>
              <a:t>Articulate Requirement for OIA</a:t>
            </a:r>
          </a:p>
          <a:p>
            <a:pPr marL="742950" lvl="1" indent="-285750">
              <a:buFont typeface="Arial" panose="020B0604020202020204" pitchFamily="34" charset="0"/>
              <a:buChar char="•"/>
            </a:pPr>
            <a:r>
              <a:rPr lang="en-US" i="1" dirty="0"/>
              <a:t>Execute OIA on ABAP</a:t>
            </a:r>
          </a:p>
          <a:p>
            <a:pPr marL="742950" lvl="1" indent="-285750">
              <a:buFont typeface="Arial" panose="020B0604020202020204" pitchFamily="34" charset="0"/>
              <a:buChar char="•"/>
            </a:pPr>
            <a:r>
              <a:rPr lang="en-US" i="1" dirty="0"/>
              <a:t>SQL Console</a:t>
            </a:r>
          </a:p>
          <a:p>
            <a:pPr marL="742950" lvl="1" indent="-285750">
              <a:buFont typeface="Arial" panose="020B0604020202020204" pitchFamily="34" charset="0"/>
              <a:buChar char="•"/>
            </a:pPr>
            <a:r>
              <a:rPr lang="en-US" i="1" dirty="0"/>
              <a:t>Introduction to HANA Database User</a:t>
            </a:r>
          </a:p>
          <a:p>
            <a:pPr marL="742950" lvl="1" indent="-285750">
              <a:buFont typeface="Arial" panose="020B0604020202020204" pitchFamily="34" charset="0"/>
              <a:buChar char="•"/>
            </a:pPr>
            <a:r>
              <a:rPr lang="en-US" i="1" dirty="0"/>
              <a:t>Data Modeling </a:t>
            </a:r>
          </a:p>
          <a:p>
            <a:pPr marL="1352443" lvl="2" indent="-285750">
              <a:buFont typeface="Wingdings" panose="05000000000000000000" pitchFamily="2" charset="2"/>
              <a:buChar char="Ø"/>
            </a:pPr>
            <a:r>
              <a:rPr lang="en-US" i="1" dirty="0"/>
              <a:t>Attribute View</a:t>
            </a:r>
          </a:p>
          <a:p>
            <a:pPr marL="1352443" lvl="2" indent="-285750">
              <a:buFont typeface="Wingdings" panose="05000000000000000000" pitchFamily="2" charset="2"/>
              <a:buChar char="Ø"/>
            </a:pPr>
            <a:r>
              <a:rPr lang="en-US" i="1" dirty="0"/>
              <a:t>Analytics View</a:t>
            </a:r>
          </a:p>
          <a:p>
            <a:pPr marL="1352443" lvl="2" indent="-285750">
              <a:buFont typeface="Wingdings" panose="05000000000000000000" pitchFamily="2" charset="2"/>
              <a:buChar char="Ø"/>
            </a:pPr>
            <a:r>
              <a:rPr lang="en-US" i="1" dirty="0"/>
              <a:t>Calculation View</a:t>
            </a:r>
          </a:p>
          <a:p>
            <a:pPr marL="1961937" lvl="3" indent="-285750">
              <a:buFont typeface="Wingdings" panose="05000000000000000000" pitchFamily="2" charset="2"/>
              <a:buChar char="v"/>
            </a:pPr>
            <a:r>
              <a:rPr lang="en-US" i="1" dirty="0"/>
              <a:t>Graphical Calculation Views</a:t>
            </a:r>
          </a:p>
          <a:p>
            <a:pPr marL="1961937" lvl="3" indent="-285750">
              <a:buFont typeface="Wingdings" panose="05000000000000000000" pitchFamily="2" charset="2"/>
              <a:buChar char="v"/>
            </a:pPr>
            <a:r>
              <a:rPr lang="en-US" i="1" dirty="0"/>
              <a:t>Scripted Calculation Views</a:t>
            </a:r>
          </a:p>
          <a:p>
            <a:pPr marL="742950" lvl="1" indent="-285750">
              <a:buFont typeface="Arial" panose="020B0604020202020204" pitchFamily="34" charset="0"/>
              <a:buChar char="•"/>
            </a:pPr>
            <a:r>
              <a:rPr lang="en-US" i="1" dirty="0"/>
              <a:t>Classification of  Join</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Performance Guild line for ABAP Code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490" y="1578315"/>
            <a:ext cx="8922360" cy="398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SQLM ( SQL Monitor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C3D67074-ABBF-4F1F-8F04-07B7C002C1DF}"/>
              </a:ext>
            </a:extLst>
          </p:cNvPr>
          <p:cNvSpPr txBox="1"/>
          <p:nvPr/>
        </p:nvSpPr>
        <p:spPr>
          <a:xfrm>
            <a:off x="228600" y="934720"/>
            <a:ext cx="11734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Most expensive request entry point (Transaction, BG Job, Program, Report) In terms </a:t>
            </a:r>
            <a:r>
              <a:rPr lang="en-US" dirty="0">
                <a:solidFill>
                  <a:prstClr val="black"/>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prstClr val="black"/>
                </a:solidFill>
                <a:latin typeface="Calibri"/>
              </a:rPr>
              <a:t>Most Expensive or Used Query in Whole System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SQL_M Architecture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rgbClr val="000000"/>
                </a:solidFill>
              </a:rPr>
              <a:t>When SQL Monitor is switched on</a:t>
            </a:r>
            <a:endParaRPr lang="en-US" sz="2000" b="0" kern="0" dirty="0">
              <a:solidFill>
                <a:srgbClr val="000000"/>
              </a:solidFill>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rgbClr val="000000"/>
                </a:solidFill>
              </a:rPr>
              <a:t>SQL Monitor transaction reads data from these database tables.</a:t>
            </a:r>
          </a:p>
        </p:txBody>
      </p:sp>
      <p:grpSp>
        <p:nvGrpSpPr>
          <p:cNvPr id="9" name="Group 20"/>
          <p:cNvGrpSpPr>
            <a:grpSpLocks noChangeAspect="1"/>
          </p:cNvGrpSpPr>
          <p:nvPr/>
        </p:nvGrpSpPr>
        <p:grpSpPr bwMode="auto">
          <a:xfrm>
            <a:off x="1883038" y="3158392"/>
            <a:ext cx="8429099" cy="3054675"/>
            <a:chOff x="1984917" y="3429591"/>
            <a:chExt cx="5575609" cy="2910532"/>
          </a:xfrm>
        </p:grpSpPr>
        <p:sp>
          <p:nvSpPr>
            <p:cNvPr id="10"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ysClr val="windowText" lastClr="000000"/>
                </a:solidFill>
                <a:ea typeface="Arial Unicode MS" pitchFamily="34" charset="-128"/>
                <a:cs typeface="Arial Unicode MS" pitchFamily="34" charset="-128"/>
              </a:endParaRPr>
            </a:p>
          </p:txBody>
        </p:sp>
        <p:sp>
          <p:nvSpPr>
            <p:cNvPr id="11" name="Flowchart: Magnetic Disk 10"/>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SQLM</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2" name="Right Arrow 11"/>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3"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SQL Monitor Transaction </a:t>
              </a:r>
            </a:p>
          </p:txBody>
        </p:sp>
        <p:sp>
          <p:nvSpPr>
            <p:cNvPr id="14" name="Flowchart: Magnetic Disk 13"/>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rgbClr val="FFFFFF"/>
                </a:solidFill>
                <a:ea typeface="Arial Unicode MS" pitchFamily="34" charset="-128"/>
                <a:cs typeface="Arial Unicode MS" pitchFamily="34" charset="-128"/>
              </a:endParaRPr>
            </a:p>
          </p:txBody>
        </p:sp>
        <p:sp>
          <p:nvSpPr>
            <p:cNvPr id="15" name="TextBox 14"/>
            <p:cNvSpPr txBox="1"/>
            <p:nvPr/>
          </p:nvSpPr>
          <p:spPr bwMode="gray">
            <a:xfrm>
              <a:off x="2619261" y="5852652"/>
              <a:ext cx="661500" cy="422187"/>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rgbClr val="FFFFFF"/>
                  </a:solidFill>
                  <a:ea typeface="Arial Unicode MS" pitchFamily="34" charset="-128"/>
                  <a:cs typeface="Arial Unicode MS" pitchFamily="34" charset="-128"/>
                </a:rPr>
                <a:t>Application</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Tables</a:t>
              </a:r>
            </a:p>
          </p:txBody>
        </p:sp>
        <p:sp>
          <p:nvSpPr>
            <p:cNvPr id="16"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Work Process</a:t>
              </a:r>
            </a:p>
          </p:txBody>
        </p:sp>
        <p:sp>
          <p:nvSpPr>
            <p:cNvPr id="17" name="Right Arrow 16"/>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18"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ysClr val="windowText" lastClr="000000"/>
                  </a:solidFill>
                  <a:ea typeface="Arial Unicode MS" pitchFamily="34" charset="-128"/>
                  <a:cs typeface="Arial Unicode MS" pitchFamily="34" charset="-128"/>
                </a:rPr>
                <a:t>Database Interface</a:t>
              </a:r>
            </a:p>
          </p:txBody>
        </p:sp>
        <p:sp>
          <p:nvSpPr>
            <p:cNvPr id="19" name="Right Arrow 18"/>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rgbClr val="000000"/>
                </a:solidFill>
                <a:ea typeface="Arial Unicode MS" pitchFamily="34" charset="-128"/>
                <a:cs typeface="Arial Unicode MS" pitchFamily="34" charset="-128"/>
              </a:endParaRPr>
            </a:p>
          </p:txBody>
        </p:sp>
        <p:sp>
          <p:nvSpPr>
            <p:cNvPr id="20" name="TextBox 19"/>
            <p:cNvSpPr txBox="1"/>
            <p:nvPr/>
          </p:nvSpPr>
          <p:spPr bwMode="gray">
            <a:xfrm>
              <a:off x="5779153" y="4918996"/>
              <a:ext cx="303187" cy="410459"/>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Batch</a:t>
              </a:r>
              <a:br>
                <a:rPr lang="en-US" sz="1400" kern="0" dirty="0">
                  <a:solidFill>
                    <a:sysClr val="windowText" lastClr="000000"/>
                  </a:solidFill>
                  <a:ea typeface="Arial Unicode MS" pitchFamily="34" charset="-128"/>
                  <a:cs typeface="Arial Unicode MS" pitchFamily="34" charset="-128"/>
                </a:rPr>
              </a:br>
              <a:r>
                <a:rPr lang="en-US" sz="1400" kern="0" dirty="0">
                  <a:solidFill>
                    <a:sysClr val="windowText" lastClr="000000"/>
                  </a:solidFill>
                  <a:ea typeface="Arial Unicode MS" pitchFamily="34" charset="-128"/>
                  <a:cs typeface="Arial Unicode MS" pitchFamily="34" charset="-128"/>
                </a:rPr>
                <a:t>Job</a:t>
              </a:r>
            </a:p>
          </p:txBody>
        </p:sp>
        <p:cxnSp>
          <p:nvCxnSpPr>
            <p:cNvPr id="21" name="Elbow Connector 32"/>
            <p:cNvCxnSpPr>
              <a:cxnSpLocks noChangeShapeType="1"/>
              <a:stCxn id="22" idx="3"/>
              <a:endCxn id="11"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2" name="Rounded Rectangle 21"/>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FFFFFF"/>
                  </a:solidFill>
                  <a:ea typeface="Arial Unicode MS" pitchFamily="34" charset="-128"/>
                  <a:cs typeface="Arial Unicode MS" pitchFamily="34" charset="-128"/>
                </a:rPr>
                <a:t>Runtime Monitor</a:t>
              </a:r>
              <a:br>
                <a:rPr lang="en-US" sz="1600"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Data</a:t>
              </a:r>
            </a:p>
          </p:txBody>
        </p:sp>
        <p:cxnSp>
          <p:nvCxnSpPr>
            <p:cNvPr id="23" name="Elbow Connector 34"/>
            <p:cNvCxnSpPr>
              <a:cxnSpLocks noChangeShapeType="1"/>
              <a:stCxn id="18" idx="3"/>
              <a:endCxn id="22"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4" name="TextBox 23"/>
            <p:cNvSpPr txBox="1"/>
            <p:nvPr/>
          </p:nvSpPr>
          <p:spPr bwMode="gray">
            <a:xfrm>
              <a:off x="4080937" y="4699872"/>
              <a:ext cx="356192" cy="205230"/>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ysClr val="windowText" lastClr="000000"/>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SQL Performance Tuning Worklist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50950"/>
            <a:ext cx="11585679" cy="1754326"/>
          </a:xfrm>
          <a:prstGeom prst="rect">
            <a:avLst/>
          </a:prstGeom>
        </p:spPr>
        <p:txBody>
          <a:bodyPr wrap="square">
            <a:spAutoFit/>
          </a:bodyPr>
          <a:lstStyle/>
          <a:p>
            <a:r>
              <a:rPr lang="en-US" dirty="0">
                <a:latin typeface="Benton Sans"/>
              </a:rPr>
              <a:t>The </a:t>
            </a:r>
            <a:r>
              <a:rPr lang="en-US" b="1" dirty="0">
                <a:latin typeface="Benton Sans"/>
              </a:rPr>
              <a:t>SQL Performance Tuning Worklist</a:t>
            </a:r>
            <a:r>
              <a:rPr lang="en-US" dirty="0">
                <a:latin typeface="Benton Sans"/>
              </a:rPr>
              <a:t> (transaction </a:t>
            </a:r>
            <a:r>
              <a:rPr lang="en-US" dirty="0">
                <a:latin typeface="Monaco"/>
              </a:rPr>
              <a:t>SWLT</a:t>
            </a:r>
            <a:r>
              <a:rPr lang="en-US" dirty="0">
                <a:latin typeface="Benton Sans"/>
              </a:rPr>
              <a:t>) enables you to find ABAP SQL code that has potential for performance improvement. This tool combines information from static ABAP code scans that normally run in a test or quality system with runtime data from the </a:t>
            </a:r>
            <a:r>
              <a:rPr lang="en-US" b="1" dirty="0">
                <a:latin typeface="Benton Sans"/>
              </a:rPr>
              <a:t>SQL Monitor</a:t>
            </a:r>
            <a:r>
              <a:rPr lang="en-US" dirty="0">
                <a:latin typeface="Benton Sans"/>
              </a:rPr>
              <a:t> that typically originates from the productive system. Based on data records collected by the </a:t>
            </a:r>
            <a:r>
              <a:rPr lang="en-US" b="1" dirty="0">
                <a:latin typeface="Benton Sans"/>
              </a:rPr>
              <a:t>SQL Monitor</a:t>
            </a:r>
            <a:r>
              <a:rPr lang="en-US" dirty="0">
                <a:latin typeface="Benton Sans"/>
              </a:rPr>
              <a:t>, the </a:t>
            </a:r>
            <a:r>
              <a:rPr lang="en-US" b="1" dirty="0">
                <a:latin typeface="Benton Sans"/>
              </a:rPr>
              <a:t>SQL Performance Tuning Worklist</a:t>
            </a:r>
            <a:r>
              <a:rPr lang="en-US" dirty="0">
                <a:latin typeface="Benton Sans"/>
              </a:rPr>
              <a:t> automatically creates a worklist and allows you to rank the findings according to specific performance issues and their business relevance.</a:t>
            </a:r>
            <a:endParaRPr lang="en-US" dirty="0"/>
          </a:p>
        </p:txBody>
      </p:sp>
      <p:sp>
        <p:nvSpPr>
          <p:cNvPr id="43" name="Oval 42">
            <a:extLst>
              <a:ext uri="{FF2B5EF4-FFF2-40B4-BE49-F238E27FC236}">
                <a16:creationId xmlns="" xmlns:a16="http://schemas.microsoft.com/office/drawing/2014/main" id="{C71A7E1E-E127-4224-8C72-27FFE81E1F07}"/>
              </a:ext>
            </a:extLst>
          </p:cNvPr>
          <p:cNvSpPr/>
          <p:nvPr/>
        </p:nvSpPr>
        <p:spPr>
          <a:xfrm>
            <a:off x="147710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Findings </a:t>
            </a:r>
            <a:r>
              <a:rPr lang="en-US" b="1" dirty="0" smtClean="0">
                <a:solidFill>
                  <a:schemeClr val="tx1"/>
                </a:solidFill>
              </a:rPr>
              <a:t>from</a:t>
            </a:r>
          </a:p>
          <a:p>
            <a:r>
              <a:rPr lang="en-US" b="1" dirty="0" smtClean="0">
                <a:solidFill>
                  <a:schemeClr val="tx1"/>
                </a:solidFill>
              </a:rPr>
              <a:t> </a:t>
            </a:r>
            <a:r>
              <a:rPr lang="en-US" b="1" dirty="0">
                <a:solidFill>
                  <a:schemeClr val="tx1"/>
                </a:solidFill>
              </a:rPr>
              <a:t>SCI/ATC</a:t>
            </a:r>
          </a:p>
          <a:p>
            <a:r>
              <a:rPr lang="en-US" b="1" dirty="0">
                <a:solidFill>
                  <a:schemeClr val="tx1"/>
                </a:solidFill>
              </a:rPr>
              <a:t>Which are </a:t>
            </a:r>
            <a:r>
              <a:rPr lang="en-US" b="1" dirty="0" smtClean="0">
                <a:solidFill>
                  <a:schemeClr val="tx1"/>
                </a:solidFill>
              </a:rPr>
              <a:t>all</a:t>
            </a:r>
          </a:p>
          <a:p>
            <a:r>
              <a:rPr lang="en-US" b="1" dirty="0" smtClean="0">
                <a:solidFill>
                  <a:schemeClr val="tx1"/>
                </a:solidFill>
              </a:rPr>
              <a:t> </a:t>
            </a:r>
            <a:r>
              <a:rPr lang="en-US" b="1" dirty="0">
                <a:solidFill>
                  <a:schemeClr val="tx1"/>
                </a:solidFill>
              </a:rPr>
              <a:t>violation of </a:t>
            </a:r>
            <a:endParaRPr lang="en-US" b="1" dirty="0" smtClean="0">
              <a:solidFill>
                <a:schemeClr val="tx1"/>
              </a:solidFill>
            </a:endParaRPr>
          </a:p>
          <a:p>
            <a:r>
              <a:rPr lang="en-US" b="1" dirty="0" smtClean="0">
                <a:solidFill>
                  <a:schemeClr val="tx1"/>
                </a:solidFill>
              </a:rPr>
              <a:t>guidelines</a:t>
            </a:r>
            <a:endParaRPr lang="en-US" b="1" dirty="0">
              <a:solidFill>
                <a:schemeClr val="tx1"/>
              </a:solidFill>
            </a:endParaRPr>
          </a:p>
        </p:txBody>
      </p:sp>
      <p:sp>
        <p:nvSpPr>
          <p:cNvPr id="44" name="Oval 43">
            <a:extLst>
              <a:ext uri="{FF2B5EF4-FFF2-40B4-BE49-F238E27FC236}">
                <a16:creationId xmlns="" xmlns:a16="http://schemas.microsoft.com/office/drawing/2014/main" id="{52B79CDB-F144-41CC-BA21-45D6086968A1}"/>
              </a:ext>
            </a:extLst>
          </p:cNvPr>
          <p:cNvSpPr/>
          <p:nvPr/>
        </p:nvSpPr>
        <p:spPr>
          <a:xfrm>
            <a:off x="339969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SQLM tool for most </a:t>
            </a:r>
            <a:endParaRPr lang="en-US" dirty="0" smtClean="0">
              <a:solidFill>
                <a:schemeClr val="tx1"/>
              </a:solidFill>
            </a:endParaRPr>
          </a:p>
          <a:p>
            <a:pPr algn="r"/>
            <a:r>
              <a:rPr lang="en-US" dirty="0" smtClean="0">
                <a:solidFill>
                  <a:schemeClr val="tx1"/>
                </a:solidFill>
              </a:rPr>
              <a:t>used </a:t>
            </a:r>
            <a:r>
              <a:rPr lang="en-US" dirty="0">
                <a:solidFill>
                  <a:schemeClr val="tx1"/>
                </a:solidFill>
              </a:rPr>
              <a:t>and </a:t>
            </a:r>
            <a:r>
              <a:rPr lang="en-US" dirty="0" smtClean="0">
                <a:solidFill>
                  <a:schemeClr val="tx1"/>
                </a:solidFill>
              </a:rPr>
              <a:t>domination</a:t>
            </a:r>
          </a:p>
          <a:p>
            <a:pPr algn="r"/>
            <a:r>
              <a:rPr lang="en-US" dirty="0" smtClean="0">
                <a:solidFill>
                  <a:schemeClr val="tx1"/>
                </a:solidFill>
              </a:rPr>
              <a:t> </a:t>
            </a:r>
            <a:r>
              <a:rPr lang="en-US" dirty="0">
                <a:solidFill>
                  <a:schemeClr val="tx1"/>
                </a:solidFill>
              </a:rPr>
              <a:t>SQL statements</a:t>
            </a:r>
          </a:p>
        </p:txBody>
      </p:sp>
      <p:sp>
        <p:nvSpPr>
          <p:cNvPr id="45" name="TextBox 44">
            <a:extLst>
              <a:ext uri="{FF2B5EF4-FFF2-40B4-BE49-F238E27FC236}">
                <a16:creationId xmlns="" xmlns:a16="http://schemas.microsoft.com/office/drawing/2014/main" id="{148E21FD-43DB-436B-B42D-67107FAA0E35}"/>
              </a:ext>
            </a:extLst>
          </p:cNvPr>
          <p:cNvSpPr txBox="1"/>
          <p:nvPr/>
        </p:nvSpPr>
        <p:spPr>
          <a:xfrm>
            <a:off x="3776874" y="6219901"/>
            <a:ext cx="2699238" cy="369332"/>
          </a:xfrm>
          <a:prstGeom prst="rect">
            <a:avLst/>
          </a:prstGeom>
          <a:noFill/>
        </p:spPr>
        <p:txBody>
          <a:bodyPr wrap="square" rtlCol="0">
            <a:spAutoFit/>
          </a:bodyPr>
          <a:lstStyle/>
          <a:p>
            <a:r>
              <a:rPr lang="en-US" b="1" dirty="0"/>
              <a:t>Priorities</a:t>
            </a:r>
          </a:p>
        </p:txBody>
      </p:sp>
      <p:cxnSp>
        <p:nvCxnSpPr>
          <p:cNvPr id="46" name="Straight Arrow Connector 45">
            <a:extLst>
              <a:ext uri="{FF2B5EF4-FFF2-40B4-BE49-F238E27FC236}">
                <a16:creationId xmlns="" xmlns:a16="http://schemas.microsoft.com/office/drawing/2014/main" id="{DD06BA3C-9853-4700-94A7-43BB90517936}"/>
              </a:ext>
            </a:extLst>
          </p:cNvPr>
          <p:cNvCxnSpPr/>
          <p:nvPr/>
        </p:nvCxnSpPr>
        <p:spPr>
          <a:xfrm flipV="1">
            <a:off x="424069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 Performance Tuning Worklist - Usage</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bwMode="gray">
          <a:xfrm>
            <a:off x="325186" y="1690297"/>
            <a:ext cx="11294036"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ea typeface="Arial Unicode MS" pitchFamily="34" charset="-128"/>
                <a:cs typeface="Arial Unicode MS" pitchFamily="34" charset="-128"/>
              </a:rPr>
              <a:t>Transaction SWLT provides a combined view with flexible navigation options</a:t>
            </a: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2136278"/>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bwMode="gray">
          <a:xfrm>
            <a:off x="325187" y="5239776"/>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ea typeface="Arial Unicode MS" pitchFamily="34" charset="-128"/>
                <a:cs typeface="Arial Unicode MS" pitchFamily="34" charset="-128"/>
              </a:rPr>
              <a:t>SQLM Data</a:t>
            </a:r>
            <a:r>
              <a:rPr lang="en-US" sz="1600" kern="0" dirty="0">
                <a:ea typeface="Arial Unicode MS" pitchFamily="34" charset="-128"/>
                <a:cs typeface="Arial Unicode MS" pitchFamily="34" charset="-128"/>
              </a:rPr>
              <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Different request</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entry points</a:t>
            </a:r>
          </a:p>
        </p:txBody>
      </p:sp>
      <p:sp>
        <p:nvSpPr>
          <p:cNvPr id="11" name="TextBox 10"/>
          <p:cNvSpPr txBox="1"/>
          <p:nvPr/>
        </p:nvSpPr>
        <p:spPr bwMode="gray">
          <a:xfrm>
            <a:off x="10361420" y="5239777"/>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ATC Results</a:t>
            </a:r>
            <a:br>
              <a:rPr lang="en-US" sz="18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Detailed check results</a:t>
            </a:r>
          </a:p>
        </p:txBody>
      </p:sp>
      <p:sp>
        <p:nvSpPr>
          <p:cNvPr id="12" name="Rectangle 11"/>
          <p:cNvSpPr/>
          <p:nvPr/>
        </p:nvSpPr>
        <p:spPr bwMode="gray">
          <a:xfrm>
            <a:off x="2007546" y="2023594"/>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3" name="TextBox 12"/>
          <p:cNvSpPr txBox="1"/>
          <p:nvPr/>
        </p:nvSpPr>
        <p:spPr bwMode="gray">
          <a:xfrm>
            <a:off x="325187" y="2448946"/>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ea typeface="Arial Unicode MS" pitchFamily="34" charset="-128"/>
                <a:cs typeface="Arial Unicode MS" pitchFamily="34" charset="-128"/>
              </a:rPr>
              <a:t>Ranked</a:t>
            </a:r>
            <a:br>
              <a:rPr lang="en-US" sz="1600" kern="0" dirty="0">
                <a:ea typeface="Arial Unicode MS" pitchFamily="34" charset="-128"/>
                <a:cs typeface="Arial Unicode MS" pitchFamily="34" charset="-128"/>
              </a:rPr>
            </a:br>
            <a:r>
              <a:rPr lang="en-US" sz="1600" kern="0" dirty="0" err="1">
                <a:ea typeface="Arial Unicode MS" pitchFamily="34" charset="-128"/>
                <a:cs typeface="Arial Unicode MS" pitchFamily="34" charset="-128"/>
              </a:rPr>
              <a:t>worklist</a:t>
            </a:r>
            <a:endParaRPr lang="en-US" sz="1600" kern="0" dirty="0">
              <a:ea typeface="Arial Unicode MS" pitchFamily="34" charset="-128"/>
              <a:cs typeface="Arial Unicode MS" pitchFamily="34" charset="-128"/>
            </a:endParaRPr>
          </a:p>
        </p:txBody>
      </p:sp>
      <p:sp>
        <p:nvSpPr>
          <p:cNvPr id="14" name="Rectangle 13"/>
          <p:cNvSpPr/>
          <p:nvPr/>
        </p:nvSpPr>
        <p:spPr bwMode="gray">
          <a:xfrm>
            <a:off x="2007547" y="5243886"/>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5" name="Rectangle 14"/>
          <p:cNvSpPr/>
          <p:nvPr/>
        </p:nvSpPr>
        <p:spPr bwMode="gray">
          <a:xfrm>
            <a:off x="6438821" y="5243886"/>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6" name="Oval 89"/>
          <p:cNvSpPr/>
          <p:nvPr/>
        </p:nvSpPr>
        <p:spPr bwMode="gray">
          <a:xfrm>
            <a:off x="2037067" y="202359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1</a:t>
            </a:r>
            <a:endParaRPr lang="en-US" sz="2400" kern="0" dirty="0">
              <a:solidFill>
                <a:srgbClr val="000000"/>
              </a:solidFill>
              <a:ea typeface="Arial Unicode MS" pitchFamily="34" charset="-128"/>
              <a:cs typeface="Arial Unicode MS" pitchFamily="34" charset="-128"/>
            </a:endParaRPr>
          </a:p>
        </p:txBody>
      </p:sp>
      <p:sp>
        <p:nvSpPr>
          <p:cNvPr id="17" name="Oval 89"/>
          <p:cNvSpPr/>
          <p:nvPr/>
        </p:nvSpPr>
        <p:spPr bwMode="gray">
          <a:xfrm>
            <a:off x="2007547" y="582652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2</a:t>
            </a:r>
            <a:endParaRPr lang="en-US" sz="2400" kern="0" dirty="0">
              <a:solidFill>
                <a:srgbClr val="000000"/>
              </a:solidFill>
              <a:ea typeface="Arial Unicode MS" pitchFamily="34" charset="-128"/>
              <a:cs typeface="Arial Unicode MS" pitchFamily="34" charset="-128"/>
            </a:endParaRPr>
          </a:p>
        </p:txBody>
      </p:sp>
      <p:sp>
        <p:nvSpPr>
          <p:cNvPr id="18" name="Oval 89"/>
          <p:cNvSpPr/>
          <p:nvPr/>
        </p:nvSpPr>
        <p:spPr bwMode="gray">
          <a:xfrm>
            <a:off x="9882105" y="5813823"/>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rgbClr val="000000"/>
                </a:solidFill>
                <a:ea typeface="Arial Unicode MS" pitchFamily="34" charset="-128"/>
                <a:cs typeface="Arial Unicode MS" pitchFamily="34" charset="-128"/>
              </a:rPr>
              <a:t>3</a:t>
            </a:r>
            <a:endParaRPr lang="en-US" sz="24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OIA Scenario - Open Item Analysis</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163528" y="923731"/>
            <a:ext cx="11900954" cy="3139321"/>
          </a:xfrm>
          <a:prstGeom prst="rect">
            <a:avLst/>
          </a:prstGeom>
          <a:noFill/>
        </p:spPr>
        <p:txBody>
          <a:bodyPr wrap="square" rtlCol="0">
            <a:spAutoFit/>
          </a:bodyPr>
          <a:lstStyle/>
          <a:p>
            <a:r>
              <a:rPr lang="en-US" b="1" dirty="0"/>
              <a:t>Mr. </a:t>
            </a:r>
            <a:r>
              <a:rPr lang="en-US" b="1" dirty="0" smtClean="0"/>
              <a:t>James </a:t>
            </a:r>
            <a:r>
              <a:rPr lang="en-US" b="1" dirty="0"/>
              <a:t>(Account Receivable Accountant)</a:t>
            </a:r>
          </a:p>
          <a:p>
            <a:r>
              <a:rPr lang="en-US" dirty="0"/>
              <a:t>Mr. </a:t>
            </a:r>
            <a:r>
              <a:rPr lang="en-US" dirty="0" smtClean="0"/>
              <a:t>James </a:t>
            </a:r>
            <a:r>
              <a:rPr lang="en-US" dirty="0"/>
              <a:t>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r>
              <a:rPr lang="en-US" dirty="0" smtClean="0"/>
              <a:t>.</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a:t>
            </a:r>
            <a:r>
              <a:rPr lang="en-US" dirty="0" smtClean="0"/>
              <a:t>James </a:t>
            </a:r>
            <a:r>
              <a:rPr lang="en-US" dirty="0"/>
              <a:t>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5895</TotalTime>
  <Words>1667</Words>
  <Application>Microsoft Office PowerPoint</Application>
  <PresentationFormat>Widescreen</PresentationFormat>
  <Paragraphs>264</Paragraphs>
  <Slides>23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 Unicode MS</vt:lpstr>
      <vt:lpstr>Arial</vt:lpstr>
      <vt:lpstr>Benton Sans</vt:lpstr>
      <vt:lpstr>Calibri</vt:lpstr>
      <vt:lpstr>Calibri Light</vt:lpstr>
      <vt:lpstr>Candara</vt:lpstr>
      <vt:lpstr>Cooper Black</vt:lpstr>
      <vt:lpstr>Monaco</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544</cp:revision>
  <dcterms:created xsi:type="dcterms:W3CDTF">2016-07-10T03:33:26Z</dcterms:created>
  <dcterms:modified xsi:type="dcterms:W3CDTF">2021-05-01T11:43:57Z</dcterms:modified>
</cp:coreProperties>
</file>